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62" r:id="rId2"/>
    <p:sldId id="358" r:id="rId3"/>
    <p:sldId id="359" r:id="rId4"/>
    <p:sldId id="309" r:id="rId5"/>
    <p:sldId id="324" r:id="rId6"/>
    <p:sldId id="363" r:id="rId7"/>
    <p:sldId id="349" r:id="rId8"/>
    <p:sldId id="351" r:id="rId9"/>
    <p:sldId id="357" r:id="rId10"/>
    <p:sldId id="320" r:id="rId11"/>
    <p:sldId id="307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8000"/>
    <a:srgbClr val="FF0066"/>
    <a:srgbClr val="FFFF00"/>
    <a:srgbClr val="FF0000"/>
    <a:srgbClr val="006600"/>
    <a:srgbClr val="00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4E8FB9-9D96-438C-8249-EB1D4BB67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97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8D0F5-5078-443E-A54E-80ADB1A1E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7138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0801E-9456-41BE-BAD0-EB800741A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8645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F7FBE-B36F-4C3B-B2E1-76B6513DC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7803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76F87-3255-4AA3-8F7D-96435B13C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1863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D2F83-0A06-4E7F-A886-8298F2CC6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8883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B605A-42F8-46FD-AFC4-3FDCDCA03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2219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36E3F-263A-406E-ADE6-104F076FB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2159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DF200-2B74-4B2A-97B0-CCD379A69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7253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03554-E6C8-4ED6-8F19-513143C60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6597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CB7A8-9C0B-429A-8C63-2AEE5B07F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4937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62E6F-4DA1-4AB0-81AD-58784E172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8997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6EF99-DD06-4073-8B6F-67C638578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8363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B5C5A30B-FA74-42B1-9C63-0C5464B2C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GOOD%20BYE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gif"/><Relationship Id="rId11" Type="http://schemas.openxmlformats.org/officeDocument/2006/relationships/image" Target="../media/image7.jpeg"/><Relationship Id="rId5" Type="http://schemas.openxmlformats.org/officeDocument/2006/relationships/image" Target="../media/image3.wmf"/><Relationship Id="rId10" Type="http://schemas.openxmlformats.org/officeDocument/2006/relationships/image" Target="../media/image6.jpeg"/><Relationship Id="rId4" Type="http://schemas.openxmlformats.org/officeDocument/2006/relationships/audio" Target="../media/audio2.wav"/><Relationship Id="rId9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Desktop\sing.wav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Desktop\Untitled2.wa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457200" y="1676400"/>
            <a:ext cx="83058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hevron">
              <a:avLst>
                <a:gd name="adj" fmla="val 50000"/>
              </a:avLst>
            </a:prstTxWarp>
          </a:bodyPr>
          <a:lstStyle/>
          <a:p>
            <a:r>
              <a:rPr lang="en-US" sz="4400" kern="10" dirty="0">
                <a:solidFill>
                  <a:srgbClr val="FF0066"/>
                </a:soli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UNIT 4: DID YOU GO TO THE PARTY?</a:t>
            </a:r>
            <a:endParaRPr lang="vi-VN" sz="4400" kern="10" dirty="0">
              <a:solidFill>
                <a:srgbClr val="FF0066"/>
              </a:solidFill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590800" y="3505200"/>
            <a:ext cx="480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vi-VN" sz="3200">
                <a:solidFill>
                  <a:srgbClr val="000099"/>
                </a:solidFill>
                <a:latin typeface="+mj-lt"/>
              </a:rPr>
              <a:t>LESSON </a:t>
            </a:r>
            <a:r>
              <a:rPr lang="en-US" sz="3200">
                <a:solidFill>
                  <a:srgbClr val="000099"/>
                </a:solidFill>
                <a:latin typeface="+mj-lt"/>
              </a:rPr>
              <a:t>1</a:t>
            </a:r>
            <a:endParaRPr lang="en-US" sz="3200" dirty="0">
              <a:solidFill>
                <a:srgbClr val="000099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0" y="0"/>
            <a:ext cx="2725738" cy="2628900"/>
            <a:chOff x="0" y="0"/>
            <a:chExt cx="1717" cy="1656"/>
          </a:xfrm>
        </p:grpSpPr>
        <p:pic>
          <p:nvPicPr>
            <p:cNvPr id="1127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0" y="0"/>
              <a:ext cx="120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5" descr="Book-09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864"/>
              <a:ext cx="1717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743200" y="1676400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vi-VN" altLang="en-US" sz="3200" u="sng">
                <a:solidFill>
                  <a:srgbClr val="FF0000"/>
                </a:solidFill>
              </a:rPr>
              <a:t>HOMEWORK</a:t>
            </a:r>
            <a:r>
              <a:rPr lang="vi-VN" altLang="en-US" sz="320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286000" y="2438400"/>
            <a:ext cx="548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vi-VN" altLang="en-US" sz="3200">
                <a:cs typeface="Times New Roman" pitchFamily="18" charset="0"/>
              </a:rPr>
              <a:t>-Ghi mỗi </a:t>
            </a:r>
            <a:r>
              <a:rPr lang="en-US" altLang="en-US" sz="3200">
                <a:cs typeface="Times New Roman" pitchFamily="18" charset="0"/>
              </a:rPr>
              <a:t>cụm </a:t>
            </a:r>
            <a:r>
              <a:rPr lang="vi-VN" altLang="en-US" sz="3200">
                <a:cs typeface="Times New Roman" pitchFamily="18" charset="0"/>
              </a:rPr>
              <a:t>từ mới </a:t>
            </a:r>
            <a:r>
              <a:rPr lang="en-US" altLang="en-US" sz="3200">
                <a:cs typeface="Times New Roman" pitchFamily="18" charset="0"/>
              </a:rPr>
              <a:t>1</a:t>
            </a:r>
            <a:r>
              <a:rPr lang="vi-VN" altLang="en-US" sz="3200">
                <a:cs typeface="Times New Roman" pitchFamily="18" charset="0"/>
              </a:rPr>
              <a:t> dòng</a:t>
            </a:r>
            <a:endParaRPr lang="en-US" altLang="en-US" sz="3200">
              <a:cs typeface="Times New Roman" pitchFamily="18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286000" y="3352800"/>
            <a:ext cx="4648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vi-VN" altLang="en-US" sz="3200"/>
              <a:t>-</a:t>
            </a:r>
            <a:r>
              <a:rPr lang="en-US" altLang="en-US" sz="3200">
                <a:latin typeface="Arial" charset="0"/>
              </a:rPr>
              <a:t> Làm point, ask and answer vào vở.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53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3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53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6" grpId="1"/>
      <p:bldP spid="15367" grpId="0"/>
      <p:bldP spid="15367" grpId="1"/>
      <p:bldP spid="15368" grpId="0"/>
      <p:bldP spid="1536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2292" name="Picture 4" descr="N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3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800"/>
            <a:ext cx="23161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990600" y="2057400"/>
            <a:ext cx="701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i="1">
                <a:latin typeface="Arial Black" pitchFamily="34" charset="0"/>
              </a:rPr>
              <a:t>Goodbye.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905000" y="3810000"/>
            <a:ext cx="640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i="1">
                <a:latin typeface="Arial Black" pitchFamily="34" charset="0"/>
              </a:rPr>
              <a:t>See you again!</a:t>
            </a:r>
            <a:endParaRPr lang="en-US" altLang="en-US" sz="5400">
              <a:latin typeface="Arial Black" pitchFamily="34" charset="0"/>
            </a:endParaRPr>
          </a:p>
        </p:txBody>
      </p:sp>
      <p:pic>
        <p:nvPicPr>
          <p:cNvPr id="16392" name="GOOD BY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24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2500" autoRev="1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500" autoRev="1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500" autoRev="1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1937" fill="hold"/>
                                        <p:tgtEl>
                                          <p:spTgt spid="163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2"/>
                </p:tgtEl>
              </p:cMediaNode>
            </p:audio>
          </p:childTnLst>
        </p:cTn>
      </p:par>
    </p:tnLst>
    <p:bldLst>
      <p:bldP spid="16390" grpId="0"/>
      <p:bldP spid="16390" grpId="1"/>
      <p:bldP spid="16391" grpId="0"/>
      <p:bldP spid="1639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1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85075" y="117475"/>
            <a:ext cx="16764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0" descr="flowe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486400"/>
            <a:ext cx="9144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406" name="Picture 38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24400"/>
            <a:ext cx="45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407" name="Picture 39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724400"/>
            <a:ext cx="45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408" name="Picture 40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562600"/>
            <a:ext cx="45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409" name="Picture 41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791200"/>
            <a:ext cx="609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411" name="Picture 43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91000"/>
            <a:ext cx="45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412" name="Picture 44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172200"/>
            <a:ext cx="45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413" name="Picture 45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7800"/>
            <a:ext cx="45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415" name="Picture 47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96000"/>
            <a:ext cx="45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066800" y="838200"/>
            <a:ext cx="708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FF"/>
                </a:solidFill>
                <a:latin typeface="Comic Sans MS" pitchFamily="66" charset="0"/>
              </a:rPr>
              <a:t>WELCOME TO OUR CLASS</a:t>
            </a:r>
          </a:p>
        </p:txBody>
      </p:sp>
      <p:graphicFrame>
        <p:nvGraphicFramePr>
          <p:cNvPr id="314373" name="Object 5"/>
          <p:cNvGraphicFramePr>
            <a:graphicFrameLocks noChangeAspect="1"/>
          </p:cNvGraphicFramePr>
          <p:nvPr/>
        </p:nvGraphicFramePr>
        <p:xfrm>
          <a:off x="685800" y="914400"/>
          <a:ext cx="552450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CorelDRAW" r:id="rId8" imgW="348634" imgH="920516" progId="CorelDRAW.Graphic.12">
                  <p:embed/>
                </p:oleObj>
              </mc:Choice>
              <mc:Fallback>
                <p:oleObj name="CorelDRAW" r:id="rId8" imgW="348634" imgH="920516" progId="CorelDRAW.Graphic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552450" cy="145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447800" y="228600"/>
            <a:ext cx="624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0000FF"/>
                </a:solidFill>
              </a:rPr>
              <a:t>LÝ THƯỜNG KIỆT </a:t>
            </a:r>
            <a:r>
              <a:rPr lang="en-US" altLang="en-US" dirty="0">
                <a:solidFill>
                  <a:srgbClr val="0000FF"/>
                </a:solidFill>
              </a:rPr>
              <a:t>SCHOOL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2743200" y="4648200"/>
            <a:ext cx="57150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  <a:latin typeface="Comic Sans MS" pitchFamily="66" charset="0"/>
              </a:rPr>
              <a:t>Class: 5A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  <a:latin typeface="Comic Sans MS" pitchFamily="66" charset="0"/>
              </a:rPr>
              <a:t>Teacher: </a:t>
            </a:r>
            <a:r>
              <a:rPr lang="en-US" altLang="en-US" sz="2800" dirty="0" err="1" smtClean="0">
                <a:solidFill>
                  <a:srgbClr val="0000FF"/>
                </a:solidFill>
                <a:latin typeface="Segoe Print" pitchFamily="2" charset="0"/>
              </a:rPr>
              <a:t>Đinh</a:t>
            </a:r>
            <a:r>
              <a:rPr lang="en-US" altLang="en-US" sz="2800" dirty="0" smtClean="0">
                <a:solidFill>
                  <a:srgbClr val="0000FF"/>
                </a:solidFill>
                <a:latin typeface="Segoe Print" pitchFamily="2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Segoe Print" pitchFamily="2" charset="0"/>
              </a:rPr>
              <a:t>Thị</a:t>
            </a:r>
            <a:r>
              <a:rPr lang="en-US" altLang="en-US" sz="2800" dirty="0" smtClean="0">
                <a:solidFill>
                  <a:srgbClr val="0000FF"/>
                </a:solidFill>
                <a:latin typeface="Segoe Print" pitchFamily="2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Segoe Print" pitchFamily="2" charset="0"/>
              </a:rPr>
              <a:t>Lệ</a:t>
            </a:r>
            <a:r>
              <a:rPr lang="en-US" altLang="en-US" sz="2800" dirty="0" smtClean="0">
                <a:solidFill>
                  <a:srgbClr val="0000FF"/>
                </a:solidFill>
                <a:latin typeface="Segoe Print" pitchFamily="2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Segoe Print" pitchFamily="2" charset="0"/>
              </a:rPr>
              <a:t>Quyên</a:t>
            </a:r>
            <a:r>
              <a:rPr lang="en-US" altLang="en-US" sz="2800" dirty="0" smtClean="0">
                <a:solidFill>
                  <a:srgbClr val="0000FF"/>
                </a:solidFill>
                <a:latin typeface="Segoe Print" pitchFamily="2" charset="0"/>
              </a:rPr>
              <a:t> </a:t>
            </a:r>
            <a:endParaRPr lang="en-US" altLang="en-US" sz="2800" dirty="0">
              <a:solidFill>
                <a:srgbClr val="0000FF"/>
              </a:solidFill>
              <a:latin typeface="Segoe Print" pitchFamily="2" charset="0"/>
            </a:endParaRPr>
          </a:p>
        </p:txBody>
      </p:sp>
      <p:pic>
        <p:nvPicPr>
          <p:cNvPr id="3088" name="Picture 16" descr="IMG_20141105_075254-1"/>
          <p:cNvPicPr>
            <a:picLocks noChangeAspect="1" noChangeArrowheads="1"/>
          </p:cNvPicPr>
          <p:nvPr/>
        </p:nvPicPr>
        <p:blipFill>
          <a:blip r:embed="rId10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35052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 descr="IMG_20141105_075237-1"/>
          <p:cNvPicPr>
            <a:picLocks noChangeAspect="1" noChangeArrowheads="1"/>
          </p:cNvPicPr>
          <p:nvPr/>
        </p:nvPicPr>
        <p:blipFill>
          <a:blip r:embed="rId11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4813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1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-114300" y="5372100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30" descr="flowe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30" descr="flowe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572000"/>
            <a:ext cx="9144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1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4958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1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609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1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14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1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1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1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1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1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C 0.00782 -0.02199 0.02292 0.05718 0.04514 0.05718 C 0.07032 0.05718 0.04167 -0.03055 0.04966 -0.00856 C 0.05643 -0.01296 0.06927 0.04769 0.08247 0.05718 C 0.09184 0.0551 0.09896 -0.0206 0.10625 -0.0206 C 0.11632 -0.03009 0.1158 0.05371 0.12743 0.05718 C 0.13559 0.05672 0.14705 -0.02199 0.15556 -0.02338 C 0.16893 -0.04027 0.1665 0.05162 0.17657 0.04815 C 0.18195 0.04862 0.1842 -0.02152 0.19063 -0.0206 C 0.19757 -0.01944 0.20955 0.05556 0.2165 0.05394 C 0.23855 0.05394 0.22396 -0.05115 0.23282 -0.02939 C 0.24115 -0.03472 0.24688 0.02917 0.25816 0.04213 C 0.26736 0.0426 0.27761 -0.02662 0.28455 -0.02638 C 0.29375 -0.03611 0.28837 0.04074 0.29879 0.04514 C 0.30504 0.04468 0.31563 -0.02986 0.32223 -0.02939 C 0.33056 -0.03611 0.33004 0.05047 0.34115 0.04815 C 0.34636 0.04862 0.3467 -0.02638 0.35278 -0.02638 C 0.3592 -0.02638 0.37205 0.04815 0.37848 0.04815 C 0.38733 0.05718 0.38368 -0.01828 0.39254 -0.02638 C 0.4 -0.02662 0.41459 0.04491 0.42292 0.04514 C 0.43403 0.06968 0.4165 -0.02523 0.44445 -0.02523 C 0.45174 -0.02476 0.45973 0.03889 0.47257 0.04329 C 0.48021 0.04213 0.48212 -0.03356 0.4908 -0.03125 C 0.50226 -0.04629 0.51407 0.05718 0.52622 0.0551 C 0.53316 0.05718 0.52518 -0.01921 0.53316 -0.01944 C 0.54115 -0.0199 0.56545 0.05324 0.57327 0.05232 C 0.59549 0.05232 0.5691 -0.04745 0.57813 -0.02523 C 0.58559 -0.0287 0.5967 0.02801 0.60834 0.04028 C 0.61893 0.04028 0.63316 -0.02893 0.6415 -0.02523 C 0.65139 -0.01782 0.65105 0.02385 0.65764 0.0625 C 0.66875 0.06528 0.69757 -0.00879 0.70539 -0.00879 C 0.71233 -0.00879 0.69514 0.06112 0.70278 0.0625 C 0.71025 0.06389 0.74323 -0.00162 0.75243 -4.07407E-6 C 0.76111 0.00139 0.74792 0.07199 0.75695 0.07176 C 0.76615 0.0713 0.79271 -0.00787 0.80625 -0.00301 C 0.81962 0.00186 0.83247 0.07246 0.83698 0.10116 C 0.84167 0.1301 0.84063 0.13542 0.83455 0.16968 C 0.82813 0.20417 0.80521 0.26366 0.79948 0.30672 C 0.79323 0.34977 0.80434 0.38519 0.79948 0.42894 C 0.79427 0.47269 0.79271 0.61551 0.76893 0.56922 " pathEditMode="relative" rAng="0" ptsTypes="fffafafaaffafafaafaffafaaffafaaaaaaaaaaf">
                                      <p:cBhvr>
                                        <p:cTn id="30" dur="10000" fill="hold"/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83" y="28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9478 00_00_00-00_00_0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umen-pflanzen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blumen-pflanzen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8674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Rectangle 1"/>
          <p:cNvSpPr>
            <a:spLocks noChangeArrowheads="1"/>
          </p:cNvSpPr>
          <p:nvPr/>
        </p:nvSpPr>
        <p:spPr bwMode="auto">
          <a:xfrm>
            <a:off x="0" y="609600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US" altLang="en-US" sz="2800">
                <a:solidFill>
                  <a:schemeClr val="hlink"/>
                </a:solidFill>
              </a:rPr>
              <a:t>* Warm up:</a:t>
            </a:r>
            <a:endParaRPr lang="en-US" altLang="en-US" sz="3200">
              <a:solidFill>
                <a:schemeClr val="hlink"/>
              </a:solidFill>
              <a:cs typeface="Times New Roman" pitchFamily="18" charset="0"/>
            </a:endParaRPr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4191000" y="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en-US" sz="2400" i="1">
                <a:solidFill>
                  <a:srgbClr val="000099"/>
                </a:solidFill>
                <a:cs typeface="Times New Roman" pitchFamily="18" charset="0"/>
              </a:rPr>
              <a:t>Thursday , October 29</a:t>
            </a:r>
            <a:r>
              <a:rPr lang="en-US" altLang="en-US" sz="2400" i="1" baseline="30000">
                <a:solidFill>
                  <a:srgbClr val="000099"/>
                </a:solidFill>
              </a:rPr>
              <a:t>th</a:t>
            </a:r>
            <a:r>
              <a:rPr lang="en-US" altLang="en-US" sz="2400" i="1">
                <a:solidFill>
                  <a:srgbClr val="000099"/>
                </a:solidFill>
              </a:rPr>
              <a:t> </a:t>
            </a:r>
            <a:r>
              <a:rPr lang="en-US" altLang="en-US" sz="2400" i="1"/>
              <a:t> </a:t>
            </a:r>
            <a:r>
              <a:rPr lang="en-US" altLang="en-US" sz="2400" i="1">
                <a:solidFill>
                  <a:srgbClr val="000099"/>
                </a:solidFill>
                <a:cs typeface="Times New Roman" pitchFamily="18" charset="0"/>
              </a:rPr>
              <a:t>2015</a:t>
            </a:r>
            <a:r>
              <a:rPr lang="en-US" altLang="en-US" sz="2400">
                <a:solidFill>
                  <a:srgbClr val="000099"/>
                </a:solidFill>
                <a:cs typeface="Times New Roman" pitchFamily="18" charset="0"/>
              </a:rPr>
              <a:t>    </a:t>
            </a:r>
          </a:p>
        </p:txBody>
      </p:sp>
      <p:sp>
        <p:nvSpPr>
          <p:cNvPr id="43024" name="AutoShape 16"/>
          <p:cNvSpPr>
            <a:spLocks noChangeArrowheads="1"/>
          </p:cNvSpPr>
          <p:nvPr/>
        </p:nvSpPr>
        <p:spPr bwMode="auto">
          <a:xfrm>
            <a:off x="3429000" y="685800"/>
            <a:ext cx="2438400" cy="1066800"/>
          </a:xfrm>
          <a:prstGeom prst="flowChartPunchedTap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200" i="1" u="sng">
                <a:solidFill>
                  <a:schemeClr val="hlink"/>
                </a:solidFill>
              </a:rPr>
              <a:t>Sing a song.</a:t>
            </a:r>
            <a:endParaRPr lang="en-US" altLang="en-US" sz="3200" i="1">
              <a:solidFill>
                <a:schemeClr val="hlink"/>
              </a:solidFill>
            </a:endParaRPr>
          </a:p>
          <a:p>
            <a:endParaRPr lang="en-US" altLang="en-US"/>
          </a:p>
        </p:txBody>
      </p:sp>
      <p:pic>
        <p:nvPicPr>
          <p:cNvPr id="43033" name="Picture 25" descr="4"/>
          <p:cNvPicPr>
            <a:picLocks noChangeAspect="1" noChangeArrowheads="1"/>
          </p:cNvPicPr>
          <p:nvPr/>
        </p:nvPicPr>
        <p:blipFill>
          <a:blip r:embed="rId4">
            <a:lum bright="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37338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4" name="Picture 26" descr="2"/>
          <p:cNvPicPr>
            <a:picLocks noChangeAspect="1" noChangeArrowheads="1"/>
          </p:cNvPicPr>
          <p:nvPr/>
        </p:nvPicPr>
        <p:blipFill>
          <a:blip r:embed="rId5" cstate="print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225266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5" name="Picture 27" descr="1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57600"/>
            <a:ext cx="2262188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6" name="Picture 28" descr="3"/>
          <p:cNvPicPr>
            <a:picLocks noChangeAspect="1" noChangeArrowheads="1"/>
          </p:cNvPicPr>
          <p:nvPr/>
        </p:nvPicPr>
        <p:blipFill>
          <a:blip r:embed="rId7" cstate="print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211763"/>
            <a:ext cx="2238375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7" name="s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1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3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41842" fill="hold"/>
                                        <p:tgtEl>
                                          <p:spTgt spid="430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37"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37"/>
                </p:tgtEl>
              </p:cMediaNode>
            </p:audio>
          </p:childTnLst>
        </p:cTn>
      </p:par>
    </p:tnLst>
    <p:bldLst>
      <p:bldP spid="430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160588" y="-7938"/>
            <a:ext cx="5791200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Thursday ,September 29th 2016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20725" y="436563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000" u="sng"/>
              <a:t>UNIT 4: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770188" y="357188"/>
            <a:ext cx="609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</a:rPr>
              <a:t>Did you go to the party?  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276600" y="836613"/>
            <a:ext cx="297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Lesson 1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841375" y="1973263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 sz="2000" i="1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5127" name="Text Box 7" descr="Stationery"/>
          <p:cNvSpPr txBox="1">
            <a:spLocks noChangeArrowheads="1"/>
          </p:cNvSpPr>
          <p:nvPr/>
        </p:nvSpPr>
        <p:spPr bwMode="auto">
          <a:xfrm>
            <a:off x="1255713" y="2659063"/>
            <a:ext cx="1509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.VnAvant" pitchFamily="34" charset="0"/>
              </a:rPr>
              <a:t>Let’s talk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885825" y="2665413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000" i="1">
                <a:solidFill>
                  <a:schemeClr val="bg1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855788" y="41830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 sz="2000" i="1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5130" name="Text Box 10" descr="Stationery"/>
          <p:cNvSpPr txBox="1">
            <a:spLocks noChangeArrowheads="1"/>
          </p:cNvSpPr>
          <p:nvPr/>
        </p:nvSpPr>
        <p:spPr bwMode="auto">
          <a:xfrm>
            <a:off x="1398588" y="2659063"/>
            <a:ext cx="1101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.VnAvant" pitchFamily="34" charset="0"/>
              </a:rPr>
              <a:t>Let’s talk</a:t>
            </a:r>
          </a:p>
        </p:txBody>
      </p:sp>
      <p:sp>
        <p:nvSpPr>
          <p:cNvPr id="5131" name="Text Box 11" descr="Stationery"/>
          <p:cNvSpPr txBox="1">
            <a:spLocks noChangeArrowheads="1"/>
          </p:cNvSpPr>
          <p:nvPr/>
        </p:nvSpPr>
        <p:spPr bwMode="auto">
          <a:xfrm>
            <a:off x="1398588" y="2659063"/>
            <a:ext cx="1101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.VnAvant" pitchFamily="34" charset="0"/>
              </a:rPr>
              <a:t>Let’s talk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720725" y="1095375"/>
            <a:ext cx="46069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sng">
                <a:solidFill>
                  <a:srgbClr val="FF0000"/>
                </a:solidFill>
              </a:rPr>
              <a:t>1. Look ,listen and repeat 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60450" y="1628775"/>
          <a:ext cx="7767638" cy="5286376"/>
        </p:xfrm>
        <a:graphic>
          <a:graphicData uri="http://schemas.openxmlformats.org/drawingml/2006/table">
            <a:tbl>
              <a:tblPr/>
              <a:tblGrid>
                <a:gridCol w="3424321"/>
                <a:gridCol w="4343317"/>
              </a:tblGrid>
              <a:tr h="1852474"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lot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</a:p>
                    <a:p>
                      <a:pPr fontAlgn="t"/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Party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fontAlgn="t"/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Think –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thougth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fontAlgn="t"/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47" marR="72747" marT="72761" marB="7276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endParaRPr lang="en-US" sz="2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Bữa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tiệc</a:t>
                      </a:r>
                      <a:endParaRPr lang="en-US" sz="2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endParaRPr lang="en-US" sz="28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47" marR="72747" marT="72761" marB="7276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72317">
                <a:tc>
                  <a:txBody>
                    <a:bodyPr/>
                    <a:lstStyle/>
                    <a:p>
                      <a:pPr fontAlgn="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cartoon</a:t>
                      </a:r>
                    </a:p>
                  </a:txBody>
                  <a:tcPr marL="72747" marR="72747" marT="72761" marB="7276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 hoạt hình</a:t>
                      </a:r>
                    </a:p>
                  </a:txBody>
                  <a:tcPr marL="72747" marR="72747" marT="72761" marB="7276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317">
                <a:tc>
                  <a:txBody>
                    <a:bodyPr/>
                    <a:lstStyle/>
                    <a:p>
                      <a:pPr fontAlgn="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chat</a:t>
                      </a:r>
                    </a:p>
                  </a:txBody>
                  <a:tcPr marL="72747" marR="72747" marT="72761" marB="7276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chuyện phiếm</a:t>
                      </a:r>
                    </a:p>
                  </a:txBody>
                  <a:tcPr marL="72747" marR="72747" marT="72761" marB="7276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72317"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funfair</a:t>
                      </a:r>
                    </a:p>
                  </a:txBody>
                  <a:tcPr marL="72747" marR="72747" marT="72761" marB="7276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 chợ vui chơi</a:t>
                      </a:r>
                    </a:p>
                  </a:txBody>
                  <a:tcPr marL="72747" marR="72747" marT="72761" marB="7276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317">
                <a:tc>
                  <a:txBody>
                    <a:bodyPr/>
                    <a:lstStyle/>
                    <a:p>
                      <a:pPr fontAlgn="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invite</a:t>
                      </a:r>
                    </a:p>
                  </a:txBody>
                  <a:tcPr marL="72747" marR="72747" marT="72761" marB="7276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mời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47" marR="72747" marT="72761" marB="7276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72317">
                <a:tc>
                  <a:txBody>
                    <a:bodyPr/>
                    <a:lstStyle/>
                    <a:p>
                      <a:pPr fontAlgn="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join</a:t>
                      </a:r>
                    </a:p>
                  </a:txBody>
                  <a:tcPr marL="72747" marR="72747" marT="72761" marB="7276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47" marR="72747" marT="72761" marB="7276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317">
                <a:tc>
                  <a:txBody>
                    <a:bodyPr/>
                    <a:lstStyle/>
                    <a:p>
                      <a:pPr fontAlgn="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take part</a:t>
                      </a:r>
                    </a:p>
                  </a:txBody>
                  <a:tcPr marL="72747" marR="72747" marT="72761" marB="7276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47" marR="72747" marT="72761" marB="7276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762000" y="3810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i="1">
                <a:solidFill>
                  <a:schemeClr val="bg1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61988" y="19812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 i="1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762000" y="2667000"/>
            <a:ext cx="301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i="1">
                <a:solidFill>
                  <a:schemeClr val="bg1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6149" name="Text Box 6" descr="Stationery"/>
          <p:cNvSpPr txBox="1">
            <a:spLocks noChangeArrowheads="1"/>
          </p:cNvSpPr>
          <p:nvPr/>
        </p:nvSpPr>
        <p:spPr bwMode="auto">
          <a:xfrm>
            <a:off x="5410200" y="3733800"/>
            <a:ext cx="1509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600">
                <a:solidFill>
                  <a:schemeClr val="bg1"/>
                </a:solidFill>
                <a:latin typeface=".VnAvant" pitchFamily="34" charset="0"/>
              </a:rPr>
              <a:t>Let’s talk</a:t>
            </a:r>
          </a:p>
        </p:txBody>
      </p:sp>
      <p:grpSp>
        <p:nvGrpSpPr>
          <p:cNvPr id="6150" name="Group 7"/>
          <p:cNvGrpSpPr>
            <a:grpSpLocks/>
          </p:cNvGrpSpPr>
          <p:nvPr/>
        </p:nvGrpSpPr>
        <p:grpSpPr bwMode="auto">
          <a:xfrm>
            <a:off x="609600" y="6937375"/>
            <a:ext cx="3290888" cy="366713"/>
            <a:chOff x="432" y="1248"/>
            <a:chExt cx="1728" cy="193"/>
          </a:xfrm>
        </p:grpSpPr>
        <p:sp>
          <p:nvSpPr>
            <p:cNvPr id="6156" name="Rectangle 8"/>
            <p:cNvSpPr>
              <a:spLocks noChangeArrowheads="1"/>
            </p:cNvSpPr>
            <p:nvPr/>
          </p:nvSpPr>
          <p:spPr bwMode="auto">
            <a:xfrm>
              <a:off x="432" y="1248"/>
              <a:ext cx="163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i="1">
                  <a:solidFill>
                    <a:schemeClr val="bg1"/>
                  </a:solidFill>
                  <a:latin typeface=".VnArial" pitchFamily="34" charset="0"/>
                </a:rPr>
                <a:t>4</a:t>
              </a:r>
            </a:p>
          </p:txBody>
        </p:sp>
        <p:sp>
          <p:nvSpPr>
            <p:cNvPr id="6157" name="Text Box 9" descr="Stationery"/>
            <p:cNvSpPr txBox="1">
              <a:spLocks noChangeArrowheads="1"/>
            </p:cNvSpPr>
            <p:nvPr/>
          </p:nvSpPr>
          <p:spPr bwMode="auto">
            <a:xfrm>
              <a:off x="624" y="1248"/>
              <a:ext cx="1536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bg1"/>
                  </a:solidFill>
                  <a:latin typeface=".VnAvant" pitchFamily="34" charset="0"/>
                </a:rPr>
                <a:t> </a:t>
              </a:r>
            </a:p>
          </p:txBody>
        </p:sp>
      </p:grp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50825" y="1411288"/>
            <a:ext cx="8893175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u="sng">
                <a:solidFill>
                  <a:srgbClr val="FF0000"/>
                </a:solidFill>
                <a:latin typeface="Arial" charset="0"/>
              </a:rPr>
              <a:t>2. Point and say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 b="0">
                <a:cs typeface="Times New Roman" pitchFamily="18" charset="0"/>
              </a:rPr>
              <a:t>Did you _____________?   Bạn có làm gì đó hay không ? 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 b="0">
                <a:cs typeface="Times New Roman" pitchFamily="18" charset="0"/>
              </a:rPr>
              <a:t>Yes, I did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 b="0">
                <a:cs typeface="Times New Roman" pitchFamily="18" charset="0"/>
              </a:rPr>
              <a:t>No , I didn’t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 b="0">
                <a:cs typeface="Times New Roman" pitchFamily="18" charset="0"/>
              </a:rPr>
              <a:t>Vd: Did you </a:t>
            </a:r>
            <a:r>
              <a:rPr lang="en-US" altLang="en-US" sz="2800" b="0" u="sng">
                <a:cs typeface="Times New Roman" pitchFamily="18" charset="0"/>
              </a:rPr>
              <a:t>go to the party ?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 b="0">
                <a:cs typeface="Times New Roman" pitchFamily="18" charset="0"/>
              </a:rPr>
              <a:t>	Yes, I did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 b="0">
                <a:cs typeface="Times New Roman" pitchFamily="18" charset="0"/>
              </a:rPr>
              <a:t>	No, I didn’t </a:t>
            </a:r>
          </a:p>
          <a:p>
            <a:pPr algn="l" eaLnBrk="1" hangingPunct="1">
              <a:spcBef>
                <a:spcPct val="50000"/>
              </a:spcBef>
            </a:pPr>
            <a:endParaRPr lang="en-US" altLang="en-US" sz="2800" b="0">
              <a:cs typeface="Times New Roman" pitchFamily="18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n-US" altLang="en-US" sz="2800" b="0">
              <a:cs typeface="Times New Roman" pitchFamily="18" charset="0"/>
            </a:endParaRPr>
          </a:p>
        </p:txBody>
      </p:sp>
      <p:sp>
        <p:nvSpPr>
          <p:cNvPr id="6152" name="Text Box 19"/>
          <p:cNvSpPr txBox="1">
            <a:spLocks noChangeArrowheads="1"/>
          </p:cNvSpPr>
          <p:nvPr/>
        </p:nvSpPr>
        <p:spPr bwMode="auto">
          <a:xfrm>
            <a:off x="1752600" y="45720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u="sng"/>
              <a:t>UNIT 4:</a:t>
            </a:r>
          </a:p>
        </p:txBody>
      </p:sp>
      <p:sp>
        <p:nvSpPr>
          <p:cNvPr id="6153" name="Text Box 21"/>
          <p:cNvSpPr txBox="1">
            <a:spLocks noChangeArrowheads="1"/>
          </p:cNvSpPr>
          <p:nvPr/>
        </p:nvSpPr>
        <p:spPr bwMode="auto">
          <a:xfrm>
            <a:off x="3767138" y="504825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Lesson 1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191000" y="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en-US" sz="2400" i="1">
                <a:solidFill>
                  <a:srgbClr val="000099"/>
                </a:solidFill>
                <a:cs typeface="Times New Roman" pitchFamily="18" charset="0"/>
              </a:rPr>
              <a:t>Tuesday , October 4</a:t>
            </a:r>
            <a:r>
              <a:rPr lang="en-US" altLang="en-US" sz="2400" i="1" baseline="30000">
                <a:solidFill>
                  <a:srgbClr val="000099"/>
                </a:solidFill>
              </a:rPr>
              <a:t>th</a:t>
            </a:r>
            <a:r>
              <a:rPr lang="en-US" altLang="en-US" sz="2400" i="1">
                <a:solidFill>
                  <a:srgbClr val="000099"/>
                </a:solidFill>
              </a:rPr>
              <a:t> </a:t>
            </a:r>
            <a:r>
              <a:rPr lang="en-US" altLang="en-US" sz="2400" i="1"/>
              <a:t> </a:t>
            </a:r>
            <a:r>
              <a:rPr lang="en-US" altLang="en-US" sz="2400" i="1">
                <a:solidFill>
                  <a:srgbClr val="000099"/>
                </a:solidFill>
                <a:cs typeface="Times New Roman" pitchFamily="18" charset="0"/>
              </a:rPr>
              <a:t>2016</a:t>
            </a:r>
            <a:r>
              <a:rPr lang="en-US" altLang="en-US" sz="2400">
                <a:solidFill>
                  <a:srgbClr val="000099"/>
                </a:solidFill>
                <a:cs typeface="Times New Roman" pitchFamily="18" charset="0"/>
              </a:rPr>
              <a:t>    </a:t>
            </a:r>
          </a:p>
        </p:txBody>
      </p:sp>
      <p:sp>
        <p:nvSpPr>
          <p:cNvPr id="6155" name="TextBox 3"/>
          <p:cNvSpPr txBox="1">
            <a:spLocks noChangeArrowheads="1"/>
          </p:cNvSpPr>
          <p:nvPr/>
        </p:nvSpPr>
        <p:spPr bwMode="auto">
          <a:xfrm>
            <a:off x="1768475" y="2112963"/>
            <a:ext cx="1338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Hành động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30363"/>
            <a:ext cx="2667000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43063"/>
            <a:ext cx="25908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24300"/>
            <a:ext cx="2667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62400"/>
            <a:ext cx="25908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505200"/>
            <a:ext cx="20097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3505200"/>
            <a:ext cx="214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943600"/>
            <a:ext cx="2066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5943600"/>
            <a:ext cx="13335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Rectangle 1"/>
          <p:cNvSpPr>
            <a:spLocks noChangeArrowheads="1"/>
          </p:cNvSpPr>
          <p:nvPr/>
        </p:nvSpPr>
        <p:spPr bwMode="auto">
          <a:xfrm>
            <a:off x="1150938" y="217488"/>
            <a:ext cx="51482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3200" b="0">
                <a:cs typeface="Times New Roman" pitchFamily="18" charset="0"/>
              </a:rPr>
              <a:t>Did you _____________? </a:t>
            </a:r>
          </a:p>
          <a:p>
            <a:pPr algn="l"/>
            <a:r>
              <a:rPr lang="en-US" sz="3200" b="0">
                <a:cs typeface="Times New Roman" pitchFamily="18" charset="0"/>
              </a:rPr>
              <a:t>Yes, I did</a:t>
            </a:r>
          </a:p>
          <a:p>
            <a:pPr algn="l"/>
            <a:r>
              <a:rPr lang="en-US" sz="3200" b="0">
                <a:cs typeface="Times New Roman" pitchFamily="18" charset="0"/>
              </a:rPr>
              <a:t>No, I didn't </a:t>
            </a:r>
            <a:endParaRPr lang="en-US" sz="3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Rectangle 1"/>
          <p:cNvSpPr>
            <a:spLocks noChangeArrowheads="1"/>
          </p:cNvSpPr>
          <p:nvPr/>
        </p:nvSpPr>
        <p:spPr bwMode="auto">
          <a:xfrm>
            <a:off x="990600" y="457200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US" altLang="en-US" sz="2800">
                <a:solidFill>
                  <a:schemeClr val="hlink"/>
                </a:solidFill>
              </a:rPr>
              <a:t>UNIT 4: Lesson 2</a:t>
            </a:r>
            <a:endParaRPr lang="en-US" altLang="en-US" sz="2400">
              <a:solidFill>
                <a:schemeClr val="hlink"/>
              </a:solidFill>
              <a:cs typeface="Times New Roman" pitchFamily="18" charset="0"/>
            </a:endParaRPr>
          </a:p>
        </p:txBody>
      </p:sp>
      <p:sp>
        <p:nvSpPr>
          <p:cNvPr id="32777" name="Rectangle 1"/>
          <p:cNvSpPr>
            <a:spLocks noChangeArrowheads="1"/>
          </p:cNvSpPr>
          <p:nvPr/>
        </p:nvSpPr>
        <p:spPr bwMode="auto">
          <a:xfrm>
            <a:off x="247650" y="981075"/>
            <a:ext cx="6646863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14350" indent="-514350" algn="ctr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2800" dirty="0" smtClean="0">
                <a:solidFill>
                  <a:schemeClr val="hlink"/>
                </a:solidFill>
                <a:latin typeface="Times New Roman" pitchFamily="18" charset="0"/>
              </a:rPr>
              <a:t>Look, listen and repeat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Eat 		– ate  :		 </a:t>
            </a:r>
            <a:r>
              <a:rPr lang="en-US" altLang="en-US" sz="2800" b="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2800" b="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Sing 		– sang : 		</a:t>
            </a:r>
            <a:r>
              <a:rPr lang="en-US" altLang="en-US" sz="2800" b="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altLang="en-US" sz="2800" b="0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Dance		 – danced :		 </a:t>
            </a:r>
            <a:r>
              <a:rPr lang="en-US" altLang="en-US" sz="2800" b="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endParaRPr lang="en-US" altLang="en-US" sz="2800" b="0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Have 		– had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Play		- played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Chat		- chatted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Watch		 – watched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Anything else :	 </a:t>
            </a:r>
            <a:r>
              <a:rPr lang="en-US" altLang="en-US" sz="2800" b="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2800" b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b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endParaRPr lang="en-US" altLang="en-US" sz="2800" b="0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Comic book : 	</a:t>
            </a:r>
            <a:r>
              <a:rPr lang="en-US" altLang="en-US" sz="2800" b="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2800" b="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endParaRPr lang="en-US" altLang="en-US" sz="2800" b="0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Book fair: 		</a:t>
            </a:r>
            <a:r>
              <a:rPr lang="en-US" altLang="en-US" sz="2800" b="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800" b="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altLang="en-US" sz="2800" b="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altLang="en-US" sz="2800" b="0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Sport festival :	 </a:t>
            </a:r>
            <a:r>
              <a:rPr lang="en-US" altLang="en-US" sz="2800" b="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altLang="en-US" sz="2800" b="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800" b="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800" b="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endParaRPr lang="en-US" altLang="en-US" b="0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4191000" y="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en-US" sz="2400" dirty="0" smtClean="0">
                <a:solidFill>
                  <a:srgbClr val="000099"/>
                </a:solidFill>
                <a:cs typeface="Times New Roman" pitchFamily="18" charset="0"/>
              </a:rPr>
              <a:t>    </a:t>
            </a:r>
            <a:endParaRPr lang="en-US" altLang="en-US" sz="2400" dirty="0">
              <a:solidFill>
                <a:srgbClr val="0000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2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27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27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327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327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327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327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327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327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327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Rectangle 1"/>
          <p:cNvSpPr>
            <a:spLocks noChangeArrowheads="1"/>
          </p:cNvSpPr>
          <p:nvPr/>
        </p:nvSpPr>
        <p:spPr bwMode="auto">
          <a:xfrm>
            <a:off x="0" y="1447800"/>
            <a:ext cx="426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US" altLang="en-US" sz="2800">
                <a:solidFill>
                  <a:schemeClr val="hlink"/>
                </a:solidFill>
              </a:rPr>
              <a:t>2. Point and say .</a:t>
            </a:r>
            <a:endParaRPr lang="en-US" altLang="en-US" sz="3200">
              <a:solidFill>
                <a:schemeClr val="hlink"/>
              </a:solidFill>
              <a:cs typeface="Times New Roman" pitchFamily="18" charset="0"/>
            </a:endParaRPr>
          </a:p>
        </p:txBody>
      </p:sp>
      <p:pic>
        <p:nvPicPr>
          <p:cNvPr id="44047" name="Picture 15" descr="12092375_436377129887011_1350869600_n"/>
          <p:cNvPicPr>
            <a:picLocks noChangeAspect="1" noChangeArrowheads="1"/>
          </p:cNvPicPr>
          <p:nvPr/>
        </p:nvPicPr>
        <p:blipFill>
          <a:blip r:embed="rId3">
            <a:lum bright="12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667000"/>
            <a:ext cx="6207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8" name="Picture 16" descr="12080975_436377119887012_580991591_n"/>
          <p:cNvPicPr>
            <a:picLocks noChangeAspect="1" noChangeArrowheads="1"/>
          </p:cNvPicPr>
          <p:nvPr/>
        </p:nvPicPr>
        <p:blipFill>
          <a:blip r:embed="rId4">
            <a:lum bright="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121150"/>
            <a:ext cx="91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9" name="AutoShape 17"/>
          <p:cNvSpPr>
            <a:spLocks noChangeArrowheads="1"/>
          </p:cNvSpPr>
          <p:nvPr/>
        </p:nvSpPr>
        <p:spPr bwMode="auto">
          <a:xfrm>
            <a:off x="228600" y="1981200"/>
            <a:ext cx="7810500" cy="609600"/>
          </a:xfrm>
          <a:prstGeom prst="wedgeRoundRectCallout">
            <a:avLst>
              <a:gd name="adj1" fmla="val -31014"/>
              <a:gd name="adj2" fmla="val 155903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>
                <a:solidFill>
                  <a:schemeClr val="hlink"/>
                </a:solidFill>
              </a:rPr>
              <a:t>What did you do at the party ? Bạn đã làm gì ở buổi tiệc? </a:t>
            </a:r>
          </a:p>
        </p:txBody>
      </p:sp>
      <p:sp>
        <p:nvSpPr>
          <p:cNvPr id="44050" name="AutoShape 18"/>
          <p:cNvSpPr>
            <a:spLocks noChangeArrowheads="1"/>
          </p:cNvSpPr>
          <p:nvPr/>
        </p:nvSpPr>
        <p:spPr bwMode="auto">
          <a:xfrm>
            <a:off x="1143000" y="3619500"/>
            <a:ext cx="3860800" cy="495300"/>
          </a:xfrm>
          <a:prstGeom prst="wedgeRoundRectCallout">
            <a:avLst>
              <a:gd name="adj1" fmla="val 46116"/>
              <a:gd name="adj2" fmla="val 128750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altLang="en-US" sz="2000">
                <a:solidFill>
                  <a:schemeClr val="hlink"/>
                </a:solidFill>
              </a:rPr>
              <a:t>We ……….</a:t>
            </a:r>
          </a:p>
        </p:txBody>
      </p:sp>
      <p:pic>
        <p:nvPicPr>
          <p:cNvPr id="44060" name="Untitled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1"/>
          <p:cNvSpPr txBox="1">
            <a:spLocks noChangeArrowheads="1"/>
          </p:cNvSpPr>
          <p:nvPr/>
        </p:nvSpPr>
        <p:spPr bwMode="auto">
          <a:xfrm>
            <a:off x="1660525" y="3683000"/>
            <a:ext cx="2911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Hoạt động ở quá khứ</a:t>
            </a:r>
          </a:p>
        </p:txBody>
      </p:sp>
      <p:sp>
        <p:nvSpPr>
          <p:cNvPr id="9225" name="TextBox 2"/>
          <p:cNvSpPr txBox="1">
            <a:spLocks noChangeArrowheads="1"/>
          </p:cNvSpPr>
          <p:nvPr/>
        </p:nvSpPr>
        <p:spPr bwMode="auto">
          <a:xfrm>
            <a:off x="4143375" y="4908550"/>
            <a:ext cx="4186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Studied  Math , Vietnamese and English.</a:t>
            </a:r>
          </a:p>
          <a:p>
            <a:pPr eaLnBrk="1" hangingPunct="1"/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4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0568" fill="hold"/>
                                        <p:tgtEl>
                                          <p:spTgt spid="440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60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60"/>
                </p:tgtEl>
              </p:cMediaNode>
            </p:audio>
          </p:childTnLst>
        </p:cTn>
      </p:par>
    </p:tnLst>
    <p:bldLst>
      <p:bldP spid="32777" grpId="0"/>
      <p:bldP spid="44049" grpId="0" animBg="1"/>
      <p:bldP spid="440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00"/>
          <p:cNvGrpSpPr>
            <a:grpSpLocks/>
          </p:cNvGrpSpPr>
          <p:nvPr/>
        </p:nvGrpSpPr>
        <p:grpSpPr bwMode="auto">
          <a:xfrm>
            <a:off x="533400" y="762000"/>
            <a:ext cx="2397125" cy="5426075"/>
            <a:chOff x="314" y="518"/>
            <a:chExt cx="1510" cy="3418"/>
          </a:xfrm>
        </p:grpSpPr>
        <p:pic>
          <p:nvPicPr>
            <p:cNvPr id="10256" name="Picture 3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" y="518"/>
              <a:ext cx="1510" cy="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7" name="Oval 302"/>
            <p:cNvSpPr>
              <a:spLocks noChangeArrowheads="1"/>
            </p:cNvSpPr>
            <p:nvPr/>
          </p:nvSpPr>
          <p:spPr bwMode="auto">
            <a:xfrm>
              <a:off x="720" y="768"/>
              <a:ext cx="672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en-US" sz="2400">
                  <a:solidFill>
                    <a:srgbClr val="FFFF00"/>
                  </a:solidFill>
                </a:rPr>
                <a:t>Sing a song</a:t>
              </a:r>
            </a:p>
          </p:txBody>
        </p:sp>
        <p:pic>
          <p:nvPicPr>
            <p:cNvPr id="10258" name="Picture 3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" y="1372"/>
              <a:ext cx="1510" cy="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3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" y="2236"/>
              <a:ext cx="1510" cy="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" name="Picture 3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" y="3100"/>
              <a:ext cx="1510" cy="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1" name="Oval 306"/>
            <p:cNvSpPr>
              <a:spLocks noChangeArrowheads="1"/>
            </p:cNvSpPr>
            <p:nvPr/>
          </p:nvSpPr>
          <p:spPr bwMode="auto">
            <a:xfrm>
              <a:off x="720" y="1632"/>
              <a:ext cx="672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en-US" sz="2400">
                  <a:solidFill>
                    <a:srgbClr val="FFFF00"/>
                  </a:solidFill>
                </a:rPr>
                <a:t>dance</a:t>
              </a:r>
            </a:p>
          </p:txBody>
        </p:sp>
        <p:sp>
          <p:nvSpPr>
            <p:cNvPr id="10262" name="Oval 307"/>
            <p:cNvSpPr>
              <a:spLocks noChangeArrowheads="1"/>
            </p:cNvSpPr>
            <p:nvPr/>
          </p:nvSpPr>
          <p:spPr bwMode="auto">
            <a:xfrm>
              <a:off x="720" y="2496"/>
              <a:ext cx="672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en-US" sz="2400">
                  <a:solidFill>
                    <a:srgbClr val="FFFF00"/>
                  </a:solidFill>
                </a:rPr>
                <a:t>draw</a:t>
              </a:r>
            </a:p>
          </p:txBody>
        </p:sp>
        <p:sp>
          <p:nvSpPr>
            <p:cNvPr id="10263" name="Oval 308"/>
            <p:cNvSpPr>
              <a:spLocks noChangeArrowheads="1"/>
            </p:cNvSpPr>
            <p:nvPr/>
          </p:nvSpPr>
          <p:spPr bwMode="auto">
            <a:xfrm>
              <a:off x="720" y="3360"/>
              <a:ext cx="672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en-US" sz="2400">
                  <a:solidFill>
                    <a:srgbClr val="FFFF00"/>
                  </a:solidFill>
                </a:rPr>
                <a:t>Ride a bike</a:t>
              </a:r>
            </a:p>
          </p:txBody>
        </p:sp>
      </p:grpSp>
      <p:grpSp>
        <p:nvGrpSpPr>
          <p:cNvPr id="3" name="Group 311"/>
          <p:cNvGrpSpPr>
            <a:grpSpLocks/>
          </p:cNvGrpSpPr>
          <p:nvPr/>
        </p:nvGrpSpPr>
        <p:grpSpPr bwMode="auto">
          <a:xfrm>
            <a:off x="6172200" y="0"/>
            <a:ext cx="2667000" cy="1555750"/>
            <a:chOff x="4080" y="364"/>
            <a:chExt cx="1680" cy="980"/>
          </a:xfrm>
        </p:grpSpPr>
        <p:pic>
          <p:nvPicPr>
            <p:cNvPr id="10254" name="Picture 309" descr="gpalacea3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64" y="364"/>
              <a:ext cx="1296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5" name="Rectangle 310"/>
            <p:cNvSpPr>
              <a:spLocks noChangeArrowheads="1"/>
            </p:cNvSpPr>
            <p:nvPr/>
          </p:nvSpPr>
          <p:spPr bwMode="auto">
            <a:xfrm>
              <a:off x="4080" y="912"/>
              <a:ext cx="750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en-US" sz="2400">
                  <a:solidFill>
                    <a:srgbClr val="FF0000"/>
                  </a:solidFill>
                </a:rPr>
                <a:t>vẽ</a:t>
              </a:r>
            </a:p>
          </p:txBody>
        </p:sp>
      </p:grpSp>
      <p:grpSp>
        <p:nvGrpSpPr>
          <p:cNvPr id="4" name="Group 312"/>
          <p:cNvGrpSpPr>
            <a:grpSpLocks/>
          </p:cNvGrpSpPr>
          <p:nvPr/>
        </p:nvGrpSpPr>
        <p:grpSpPr bwMode="auto">
          <a:xfrm>
            <a:off x="6400800" y="1676400"/>
            <a:ext cx="2667000" cy="1555750"/>
            <a:chOff x="4080" y="364"/>
            <a:chExt cx="1680" cy="980"/>
          </a:xfrm>
        </p:grpSpPr>
        <p:pic>
          <p:nvPicPr>
            <p:cNvPr id="10252" name="Picture 313" descr="gpalacea3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64" y="364"/>
              <a:ext cx="1296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Rectangle 314"/>
            <p:cNvSpPr>
              <a:spLocks noChangeArrowheads="1"/>
            </p:cNvSpPr>
            <p:nvPr/>
          </p:nvSpPr>
          <p:spPr bwMode="auto">
            <a:xfrm>
              <a:off x="4080" y="912"/>
              <a:ext cx="750" cy="4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en-US" sz="2400">
                  <a:solidFill>
                    <a:srgbClr val="FF0000"/>
                  </a:solidFill>
                </a:rPr>
                <a:t>đi xe đạp</a:t>
              </a:r>
            </a:p>
          </p:txBody>
        </p:sp>
      </p:grpSp>
      <p:grpSp>
        <p:nvGrpSpPr>
          <p:cNvPr id="5" name="Group 321"/>
          <p:cNvGrpSpPr>
            <a:grpSpLocks/>
          </p:cNvGrpSpPr>
          <p:nvPr/>
        </p:nvGrpSpPr>
        <p:grpSpPr bwMode="auto">
          <a:xfrm>
            <a:off x="5638800" y="3200400"/>
            <a:ext cx="3505200" cy="1676400"/>
            <a:chOff x="2976" y="2208"/>
            <a:chExt cx="2784" cy="980"/>
          </a:xfrm>
        </p:grpSpPr>
        <p:pic>
          <p:nvPicPr>
            <p:cNvPr id="10250" name="Picture 316" descr="gpalacea3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64" y="2208"/>
              <a:ext cx="1296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1" name="Rectangle 317"/>
            <p:cNvSpPr>
              <a:spLocks noChangeArrowheads="1"/>
            </p:cNvSpPr>
            <p:nvPr/>
          </p:nvSpPr>
          <p:spPr bwMode="auto">
            <a:xfrm>
              <a:off x="2976" y="2756"/>
              <a:ext cx="1854" cy="432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en-US" sz="2400">
                  <a:solidFill>
                    <a:srgbClr val="FF0000"/>
                  </a:solidFill>
                </a:rPr>
                <a:t>hát một bài</a:t>
              </a:r>
            </a:p>
          </p:txBody>
        </p:sp>
      </p:grpSp>
      <p:grpSp>
        <p:nvGrpSpPr>
          <p:cNvPr id="6" name="Group 322"/>
          <p:cNvGrpSpPr>
            <a:grpSpLocks/>
          </p:cNvGrpSpPr>
          <p:nvPr/>
        </p:nvGrpSpPr>
        <p:grpSpPr bwMode="auto">
          <a:xfrm>
            <a:off x="5715000" y="4953000"/>
            <a:ext cx="3276600" cy="1524000"/>
            <a:chOff x="2976" y="2208"/>
            <a:chExt cx="2784" cy="980"/>
          </a:xfrm>
        </p:grpSpPr>
        <p:pic>
          <p:nvPicPr>
            <p:cNvPr id="10248" name="Picture 323" descr="gpalacea3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64" y="2208"/>
              <a:ext cx="1296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Rectangle 324"/>
            <p:cNvSpPr>
              <a:spLocks noChangeArrowheads="1"/>
            </p:cNvSpPr>
            <p:nvPr/>
          </p:nvSpPr>
          <p:spPr bwMode="auto">
            <a:xfrm>
              <a:off x="2976" y="2756"/>
              <a:ext cx="1854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en-US" sz="2400">
                  <a:solidFill>
                    <a:srgbClr val="FF0000"/>
                  </a:solidFill>
                </a:rPr>
                <a:t>nhẩy</a:t>
              </a:r>
            </a:p>
          </p:txBody>
        </p:sp>
      </p:grpSp>
      <p:sp>
        <p:nvSpPr>
          <p:cNvPr id="52247" name="Text Box 326"/>
          <p:cNvSpPr txBox="1">
            <a:spLocks noChangeArrowheads="1"/>
          </p:cNvSpPr>
          <p:nvPr/>
        </p:nvSpPr>
        <p:spPr bwMode="auto">
          <a:xfrm>
            <a:off x="609600" y="0"/>
            <a:ext cx="6781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chemeClr val="hlink"/>
                </a:solidFill>
              </a:rPr>
              <a:t>Play game:</a:t>
            </a:r>
            <a:r>
              <a:rPr lang="en-US" altLang="en-US" sz="3000" i="1">
                <a:solidFill>
                  <a:schemeClr val="hlink"/>
                </a:solidFill>
              </a:rPr>
              <a:t> The bee find word.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9.99075E-7 C -0.05295 0.04163 -0.10573 0.08418 -0.17014 0.15773 C -0.23472 0.2315 -0.35156 0.39408 -0.3875 0.44172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22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84551E-7 C -0.16232 0.17368 -0.32378 0.34829 -0.3875 0.4195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209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0.02222 C -0.11979 -0.16759 -0.27257 -0.35718 -0.33333 -0.4333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-0.15225 -0.19653 -0.30399 -0.3919 -0.3625 -0.4689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-2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275911"/>
  <p:tag name="VIOLETTITLE" val="Unit 4. Did you go to the party? lesson 1.2"/>
  <p:tag name="VIOLETLESSON" val="4"/>
  <p:tag name="VIOLETCATID" val="8322784"/>
  <p:tag name="VIOLETSUBJECT" val="Tiếng Anh 5 (Chính thức)"/>
  <p:tag name="VIOLETAUTHORID" val="5320382"/>
  <p:tag name="VIOLETAUTHORNAME" val="Hoàng Thị Hải Vân"/>
  <p:tag name="VIOLETAUTHORAVATAR" val="5/320/382/avatar.jpg"/>
  <p:tag name="VIOLETAUTHORADDRESS" val="truong chu van an - daklak"/>
  <p:tag name="VIOLETDATE" val="2018-02-07 14:27:10"/>
  <p:tag name="VIOLETHIT" val="2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271</Words>
  <Application>Microsoft Office PowerPoint</Application>
  <PresentationFormat>On-screen Show (4:3)</PresentationFormat>
  <Paragraphs>91</Paragraphs>
  <Slides>11</Slides>
  <Notes>0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Default Design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jimmi</dc:creator>
  <cp:lastModifiedBy>An</cp:lastModifiedBy>
  <cp:revision>180</cp:revision>
  <dcterms:created xsi:type="dcterms:W3CDTF">2014-10-21T11:37:14Z</dcterms:created>
  <dcterms:modified xsi:type="dcterms:W3CDTF">2019-03-22T06:35:50Z</dcterms:modified>
</cp:coreProperties>
</file>